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b="0" l="0" r="0" t="0"/>
          <a:stretch/>
        </p:blipFill>
        <p:spPr>
          <a:xfrm>
            <a:off x="2462538" y="1610023"/>
            <a:ext cx="4276725" cy="828675"/>
          </a:xfrm>
          <a:prstGeom prst="rect">
            <a:avLst/>
          </a:prstGeom>
          <a:noFill/>
          <a:ln>
            <a:noFill/>
          </a:ln>
        </p:spPr>
      </p:pic>
      <p:pic>
        <p:nvPicPr>
          <p:cNvPr id="87" name="Google Shape;87;p13"/>
          <p:cNvPicPr preferRelativeResize="0"/>
          <p:nvPr/>
        </p:nvPicPr>
        <p:blipFill rotWithShape="1">
          <a:blip r:embed="rId4">
            <a:alphaModFix/>
          </a:blip>
          <a:srcRect b="0" l="0" r="0" t="0"/>
          <a:stretch/>
        </p:blipFill>
        <p:spPr>
          <a:xfrm>
            <a:off x="1693575" y="3107025"/>
            <a:ext cx="5756849" cy="90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780000" y="610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Non Functional Requirements Continue…</a:t>
            </a:r>
            <a:endParaRPr>
              <a:solidFill>
                <a:srgbClr val="FF9900"/>
              </a:solidFill>
            </a:endParaRPr>
          </a:p>
        </p:txBody>
      </p:sp>
      <p:sp>
        <p:nvSpPr>
          <p:cNvPr id="159" name="Google Shape;159;p22"/>
          <p:cNvSpPr txBox="1"/>
          <p:nvPr>
            <p:ph idx="1" type="body"/>
          </p:nvPr>
        </p:nvSpPr>
        <p:spPr>
          <a:xfrm>
            <a:off x="729450" y="1545950"/>
            <a:ext cx="8091000" cy="33303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b="1" lang="en" sz="1307"/>
              <a:t>Performance and Maintainability</a:t>
            </a:r>
            <a:endParaRPr b="1" sz="1307"/>
          </a:p>
          <a:p>
            <a:pPr indent="-311626" lvl="0" marL="457200" rtl="0" algn="just">
              <a:lnSpc>
                <a:spcPct val="95000"/>
              </a:lnSpc>
              <a:spcBef>
                <a:spcPts val="1200"/>
              </a:spcBef>
              <a:spcAft>
                <a:spcPts val="0"/>
              </a:spcAft>
              <a:buSzPts val="1308"/>
              <a:buChar char="●"/>
            </a:pPr>
            <a:r>
              <a:rPr lang="en" sz="1307"/>
              <a:t>Response Time: The system provides one-second consent once 'patient information has been checked  after booking.</a:t>
            </a:r>
            <a:endParaRPr sz="1307"/>
          </a:p>
          <a:p>
            <a:pPr indent="-311626" lvl="0" marL="457200" rtl="0" algn="just">
              <a:lnSpc>
                <a:spcPct val="95000"/>
              </a:lnSpc>
              <a:spcBef>
                <a:spcPts val="0"/>
              </a:spcBef>
              <a:spcAft>
                <a:spcPts val="0"/>
              </a:spcAft>
              <a:buSzPts val="1308"/>
              <a:buChar char="●"/>
            </a:pPr>
            <a:r>
              <a:rPr lang="en" sz="1307"/>
              <a:t>Strengths: The program needs to support at least 1000 people at a time.</a:t>
            </a:r>
            <a:endParaRPr sz="1307"/>
          </a:p>
          <a:p>
            <a:pPr indent="-311626" lvl="0" marL="457200" rtl="0" algn="just">
              <a:lnSpc>
                <a:spcPct val="95000"/>
              </a:lnSpc>
              <a:spcBef>
                <a:spcPts val="0"/>
              </a:spcBef>
              <a:spcAft>
                <a:spcPts val="0"/>
              </a:spcAft>
              <a:buSzPts val="1308"/>
              <a:buChar char="●"/>
            </a:pPr>
            <a:r>
              <a:rPr lang="en" sz="1307"/>
              <a:t>User interface: User interface agrees within five seconds.</a:t>
            </a:r>
            <a:endParaRPr sz="1307"/>
          </a:p>
          <a:p>
            <a:pPr indent="-311626" lvl="0" marL="457200" rtl="0" algn="just">
              <a:lnSpc>
                <a:spcPct val="95000"/>
              </a:lnSpc>
              <a:spcBef>
                <a:spcPts val="0"/>
              </a:spcBef>
              <a:spcAft>
                <a:spcPts val="0"/>
              </a:spcAft>
              <a:buSzPts val="1308"/>
              <a:buChar char="●"/>
            </a:pPr>
            <a:r>
              <a:rPr lang="en" sz="1307"/>
              <a:t>Backup: The system provides efficient backup of data.</a:t>
            </a:r>
            <a:endParaRPr sz="1307"/>
          </a:p>
          <a:p>
            <a:pPr indent="-311626" lvl="0" marL="457200" rtl="0" algn="just">
              <a:lnSpc>
                <a:spcPct val="95000"/>
              </a:lnSpc>
              <a:spcBef>
                <a:spcPts val="0"/>
              </a:spcBef>
              <a:spcAft>
                <a:spcPts val="0"/>
              </a:spcAft>
              <a:buSzPts val="1308"/>
              <a:buChar char="●"/>
            </a:pPr>
            <a:r>
              <a:rPr lang="en" sz="1307"/>
              <a:t>Errors: The system will track all errors and maintain its own log. If the data does not come correctly the  email task you have to do.</a:t>
            </a:r>
            <a:endParaRPr sz="1307"/>
          </a:p>
          <a:p>
            <a:pPr indent="0" lvl="0" marL="0" rtl="0" algn="just">
              <a:lnSpc>
                <a:spcPct val="95000"/>
              </a:lnSpc>
              <a:spcBef>
                <a:spcPts val="1200"/>
              </a:spcBef>
              <a:spcAft>
                <a:spcPts val="0"/>
              </a:spcAft>
              <a:buSzPts val="852"/>
              <a:buNone/>
            </a:pPr>
            <a:r>
              <a:rPr b="1" lang="en" sz="1307"/>
              <a:t>Reliability</a:t>
            </a:r>
            <a:endParaRPr b="1" sz="1307"/>
          </a:p>
          <a:p>
            <a:pPr indent="-311626" lvl="0" marL="457200" rtl="0" algn="just">
              <a:lnSpc>
                <a:spcPct val="95000"/>
              </a:lnSpc>
              <a:spcBef>
                <a:spcPts val="1200"/>
              </a:spcBef>
              <a:spcAft>
                <a:spcPts val="0"/>
              </a:spcAft>
              <a:buSzPts val="1308"/>
              <a:buChar char="●"/>
            </a:pPr>
            <a:r>
              <a:rPr lang="en" sz="1307"/>
              <a:t>Availability: The system is available all the time.</a:t>
            </a:r>
            <a:endParaRPr sz="1307"/>
          </a:p>
          <a:p>
            <a:pPr indent="0" lvl="0" marL="0" rtl="0" algn="just">
              <a:lnSpc>
                <a:spcPct val="95000"/>
              </a:lnSpc>
              <a:spcBef>
                <a:spcPts val="1200"/>
              </a:spcBef>
              <a:spcAft>
                <a:spcPts val="1200"/>
              </a:spcAft>
              <a:buSzPts val="852"/>
              <a:buNone/>
            </a:pPr>
            <a:r>
              <a:t/>
            </a:r>
            <a:endParaRPr sz="1007"/>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727650" y="581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Use Case Diagram</a:t>
            </a:r>
            <a:endParaRPr>
              <a:solidFill>
                <a:srgbClr val="FF9900"/>
              </a:solidFill>
            </a:endParaRPr>
          </a:p>
        </p:txBody>
      </p:sp>
      <p:pic>
        <p:nvPicPr>
          <p:cNvPr id="165" name="Google Shape;165;p23"/>
          <p:cNvPicPr preferRelativeResize="0"/>
          <p:nvPr/>
        </p:nvPicPr>
        <p:blipFill rotWithShape="1">
          <a:blip r:embed="rId3">
            <a:alphaModFix/>
          </a:blip>
          <a:srcRect b="0" l="0" r="0" t="0"/>
          <a:stretch/>
        </p:blipFill>
        <p:spPr>
          <a:xfrm>
            <a:off x="462350" y="1271425"/>
            <a:ext cx="4327174" cy="3786250"/>
          </a:xfrm>
          <a:prstGeom prst="rect">
            <a:avLst/>
          </a:prstGeom>
          <a:noFill/>
          <a:ln>
            <a:noFill/>
          </a:ln>
        </p:spPr>
      </p:pic>
      <p:sp>
        <p:nvSpPr>
          <p:cNvPr id="166" name="Google Shape;166;p23"/>
          <p:cNvSpPr txBox="1"/>
          <p:nvPr/>
        </p:nvSpPr>
        <p:spPr>
          <a:xfrm>
            <a:off x="5367425" y="628500"/>
            <a:ext cx="35688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FF9900"/>
                </a:solidFill>
                <a:latin typeface="Lato"/>
                <a:ea typeface="Lato"/>
                <a:cs typeface="Lato"/>
                <a:sym typeface="Lato"/>
              </a:rPr>
              <a:t>State Chart Diagram</a:t>
            </a:r>
            <a:endParaRPr b="1" i="0" sz="2300" u="none" cap="none" strike="noStrike">
              <a:solidFill>
                <a:srgbClr val="FF9900"/>
              </a:solidFill>
              <a:latin typeface="Lato"/>
              <a:ea typeface="Lato"/>
              <a:cs typeface="Lato"/>
              <a:sym typeface="Lato"/>
            </a:endParaRPr>
          </a:p>
        </p:txBody>
      </p:sp>
      <p:pic>
        <p:nvPicPr>
          <p:cNvPr id="167" name="Google Shape;167;p23"/>
          <p:cNvPicPr preferRelativeResize="0"/>
          <p:nvPr/>
        </p:nvPicPr>
        <p:blipFill rotWithShape="1">
          <a:blip r:embed="rId4">
            <a:alphaModFix/>
          </a:blip>
          <a:srcRect b="0" l="0" r="0" t="0"/>
          <a:stretch/>
        </p:blipFill>
        <p:spPr>
          <a:xfrm>
            <a:off x="5266175" y="1463300"/>
            <a:ext cx="3568799" cy="3402500"/>
          </a:xfrm>
          <a:prstGeom prst="rect">
            <a:avLst/>
          </a:prstGeom>
          <a:noFill/>
          <a:ln>
            <a:noFill/>
          </a:ln>
        </p:spPr>
      </p:pic>
      <p:cxnSp>
        <p:nvCxnSpPr>
          <p:cNvPr id="168" name="Google Shape;168;p23"/>
          <p:cNvCxnSpPr/>
          <p:nvPr/>
        </p:nvCxnSpPr>
        <p:spPr>
          <a:xfrm>
            <a:off x="4897875" y="484000"/>
            <a:ext cx="0" cy="4666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787250" y="6034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Activity Diagram</a:t>
            </a:r>
            <a:endParaRPr>
              <a:solidFill>
                <a:srgbClr val="FF9900"/>
              </a:solidFill>
            </a:endParaRPr>
          </a:p>
        </p:txBody>
      </p:sp>
      <p:pic>
        <p:nvPicPr>
          <p:cNvPr id="174" name="Google Shape;174;p24"/>
          <p:cNvPicPr preferRelativeResize="0"/>
          <p:nvPr/>
        </p:nvPicPr>
        <p:blipFill rotWithShape="1">
          <a:blip r:embed="rId3">
            <a:alphaModFix/>
          </a:blip>
          <a:srcRect b="0" l="0" r="0" t="0"/>
          <a:stretch/>
        </p:blipFill>
        <p:spPr>
          <a:xfrm>
            <a:off x="671675" y="1480925"/>
            <a:ext cx="3315999" cy="3207476"/>
          </a:xfrm>
          <a:prstGeom prst="rect">
            <a:avLst/>
          </a:prstGeom>
          <a:noFill/>
          <a:ln>
            <a:noFill/>
          </a:ln>
        </p:spPr>
      </p:pic>
      <p:sp>
        <p:nvSpPr>
          <p:cNvPr id="175" name="Google Shape;175;p24"/>
          <p:cNvSpPr txBox="1"/>
          <p:nvPr/>
        </p:nvSpPr>
        <p:spPr>
          <a:xfrm>
            <a:off x="635725" y="4659500"/>
            <a:ext cx="331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Activity Diagram for admin</a:t>
            </a:r>
            <a:endParaRPr b="0" i="0" sz="1400" u="none" cap="none" strike="noStrike">
              <a:solidFill>
                <a:srgbClr val="000000"/>
              </a:solidFill>
              <a:latin typeface="Lato"/>
              <a:ea typeface="Lato"/>
              <a:cs typeface="Lato"/>
              <a:sym typeface="Lato"/>
            </a:endParaRPr>
          </a:p>
        </p:txBody>
      </p:sp>
      <p:pic>
        <p:nvPicPr>
          <p:cNvPr id="176" name="Google Shape;176;p24"/>
          <p:cNvPicPr preferRelativeResize="0"/>
          <p:nvPr/>
        </p:nvPicPr>
        <p:blipFill rotWithShape="1">
          <a:blip r:embed="rId4">
            <a:alphaModFix/>
          </a:blip>
          <a:srcRect b="0" l="0" r="0" t="0"/>
          <a:stretch/>
        </p:blipFill>
        <p:spPr>
          <a:xfrm>
            <a:off x="4688375" y="1394225"/>
            <a:ext cx="4303225" cy="3294175"/>
          </a:xfrm>
          <a:prstGeom prst="rect">
            <a:avLst/>
          </a:prstGeom>
          <a:noFill/>
          <a:ln>
            <a:noFill/>
          </a:ln>
        </p:spPr>
      </p:pic>
      <p:sp>
        <p:nvSpPr>
          <p:cNvPr id="177" name="Google Shape;177;p24"/>
          <p:cNvSpPr txBox="1"/>
          <p:nvPr/>
        </p:nvSpPr>
        <p:spPr>
          <a:xfrm>
            <a:off x="5091738" y="4659500"/>
            <a:ext cx="3315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Activity Diagram for multiple users</a:t>
            </a:r>
            <a:endParaRPr b="0" i="0" sz="1400" u="none" cap="none" strike="noStrike">
              <a:solidFill>
                <a:srgbClr val="000000"/>
              </a:solidFill>
              <a:latin typeface="Lato"/>
              <a:ea typeface="Lato"/>
              <a:cs typeface="Lato"/>
              <a:sym typeface="Lato"/>
            </a:endParaRPr>
          </a:p>
        </p:txBody>
      </p:sp>
      <p:cxnSp>
        <p:nvCxnSpPr>
          <p:cNvPr id="178" name="Google Shape;178;p24"/>
          <p:cNvCxnSpPr/>
          <p:nvPr/>
        </p:nvCxnSpPr>
        <p:spPr>
          <a:xfrm>
            <a:off x="4370525" y="1307550"/>
            <a:ext cx="0" cy="3843300"/>
          </a:xfrm>
          <a:prstGeom prst="straightConnector1">
            <a:avLst/>
          </a:prstGeom>
          <a:noFill/>
          <a:ln cap="flat" cmpd="sng" w="9525">
            <a:solidFill>
              <a:schemeClr val="dk2"/>
            </a:solidFill>
            <a:prstDash val="solid"/>
            <a:round/>
            <a:headEnd len="sm" w="sm" type="none"/>
            <a:tailEnd len="sm" w="sm" type="none"/>
          </a:ln>
        </p:spPr>
      </p:cxnSp>
      <p:cxnSp>
        <p:nvCxnSpPr>
          <p:cNvPr id="179" name="Google Shape;179;p24"/>
          <p:cNvCxnSpPr/>
          <p:nvPr/>
        </p:nvCxnSpPr>
        <p:spPr>
          <a:xfrm>
            <a:off x="-8100" y="1314775"/>
            <a:ext cx="91602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WEEKLY TASK SCREENSHOT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704000" y="581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1</a:t>
            </a:r>
            <a:endParaRPr>
              <a:solidFill>
                <a:srgbClr val="FF9900"/>
              </a:solidFill>
            </a:endParaRPr>
          </a:p>
        </p:txBody>
      </p:sp>
      <p:sp>
        <p:nvSpPr>
          <p:cNvPr id="190" name="Google Shape;190;p26"/>
          <p:cNvSpPr txBox="1"/>
          <p:nvPr>
            <p:ph idx="1" type="body"/>
          </p:nvPr>
        </p:nvSpPr>
        <p:spPr>
          <a:xfrm>
            <a:off x="729450" y="1697650"/>
            <a:ext cx="7688700" cy="26424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lang="en" sz="1500"/>
              <a:t>Week 1 was simply an orientation program where we learn different aspects of meditab company:</a:t>
            </a:r>
            <a:endParaRPr sz="1500"/>
          </a:p>
          <a:p>
            <a:pPr indent="-311150" lvl="1" marL="914400" rtl="0" algn="l">
              <a:lnSpc>
                <a:spcPct val="115000"/>
              </a:lnSpc>
              <a:spcBef>
                <a:spcPts val="0"/>
              </a:spcBef>
              <a:spcAft>
                <a:spcPts val="0"/>
              </a:spcAft>
              <a:buSzPts val="1300"/>
              <a:buChar char="○"/>
            </a:pPr>
            <a:r>
              <a:rPr lang="en" sz="1300"/>
              <a:t>HIPPA ACT</a:t>
            </a:r>
            <a:endParaRPr sz="1300"/>
          </a:p>
          <a:p>
            <a:pPr indent="-311150" lvl="1" marL="914400" rtl="0" algn="l">
              <a:lnSpc>
                <a:spcPct val="115000"/>
              </a:lnSpc>
              <a:spcBef>
                <a:spcPts val="0"/>
              </a:spcBef>
              <a:spcAft>
                <a:spcPts val="0"/>
              </a:spcAft>
              <a:buSzPts val="1300"/>
              <a:buChar char="○"/>
            </a:pPr>
            <a:r>
              <a:rPr lang="en" sz="1300"/>
              <a:t>Cyber Security session</a:t>
            </a:r>
            <a:endParaRPr sz="1300"/>
          </a:p>
          <a:p>
            <a:pPr indent="-311150" lvl="1" marL="914400" rtl="0" algn="l">
              <a:lnSpc>
                <a:spcPct val="115000"/>
              </a:lnSpc>
              <a:spcBef>
                <a:spcPts val="0"/>
              </a:spcBef>
              <a:spcAft>
                <a:spcPts val="0"/>
              </a:spcAft>
              <a:buSzPts val="1300"/>
              <a:buChar char="○"/>
            </a:pPr>
            <a:r>
              <a:rPr lang="en" sz="1300"/>
              <a:t>US Healthcare</a:t>
            </a:r>
            <a:endParaRPr sz="1300"/>
          </a:p>
          <a:p>
            <a:pPr indent="-311150" lvl="1" marL="914400" rtl="0" algn="l">
              <a:lnSpc>
                <a:spcPct val="115000"/>
              </a:lnSpc>
              <a:spcBef>
                <a:spcPts val="0"/>
              </a:spcBef>
              <a:spcAft>
                <a:spcPts val="0"/>
              </a:spcAft>
              <a:buSzPts val="1300"/>
              <a:buChar char="○"/>
            </a:pPr>
            <a:r>
              <a:rPr lang="en" sz="1300"/>
              <a:t>Workplace Ethics</a:t>
            </a:r>
            <a:endParaRPr sz="1300"/>
          </a:p>
          <a:p>
            <a:pPr indent="-311150" lvl="1" marL="914400" rtl="0" algn="l">
              <a:lnSpc>
                <a:spcPct val="115000"/>
              </a:lnSpc>
              <a:spcBef>
                <a:spcPts val="0"/>
              </a:spcBef>
              <a:spcAft>
                <a:spcPts val="0"/>
              </a:spcAft>
              <a:buSzPts val="1300"/>
              <a:buChar char="○"/>
            </a:pPr>
            <a:r>
              <a:rPr lang="en" sz="1300"/>
              <a:t>Departmental overview</a:t>
            </a:r>
            <a:endParaRPr sz="1300"/>
          </a:p>
          <a:p>
            <a:pPr indent="-311150" lvl="1" marL="914400" rtl="0" algn="l">
              <a:lnSpc>
                <a:spcPct val="115000"/>
              </a:lnSpc>
              <a:spcBef>
                <a:spcPts val="0"/>
              </a:spcBef>
              <a:spcAft>
                <a:spcPts val="0"/>
              </a:spcAft>
              <a:buSzPts val="1300"/>
              <a:buChar char="○"/>
            </a:pPr>
            <a:r>
              <a:rPr lang="en" sz="1300"/>
              <a:t>Gmail etiquettes</a:t>
            </a:r>
            <a:endParaRPr sz="1300"/>
          </a:p>
          <a:p>
            <a:pPr indent="-311150" lvl="1" marL="914400" rtl="0" algn="l">
              <a:lnSpc>
                <a:spcPct val="115000"/>
              </a:lnSpc>
              <a:spcBef>
                <a:spcPts val="0"/>
              </a:spcBef>
              <a:spcAft>
                <a:spcPts val="0"/>
              </a:spcAft>
              <a:buSzPts val="1300"/>
              <a:buChar char="○"/>
            </a:pPr>
            <a:r>
              <a:rPr lang="en" sz="1300"/>
              <a:t>Ownership and values</a:t>
            </a:r>
            <a:endParaRPr sz="1300"/>
          </a:p>
          <a:p>
            <a:pPr indent="-311150" lvl="1" marL="914400" rtl="0" algn="l">
              <a:lnSpc>
                <a:spcPct val="115000"/>
              </a:lnSpc>
              <a:spcBef>
                <a:spcPts val="0"/>
              </a:spcBef>
              <a:spcAft>
                <a:spcPts val="0"/>
              </a:spcAft>
              <a:buSzPts val="1300"/>
              <a:buChar char="○"/>
            </a:pPr>
            <a:r>
              <a:rPr lang="en" sz="1300"/>
              <a:t>Floor walk around</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7650" y="5890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2-3 [html,css]</a:t>
            </a:r>
            <a:endParaRPr>
              <a:solidFill>
                <a:srgbClr val="FF9900"/>
              </a:solidFill>
            </a:endParaRPr>
          </a:p>
        </p:txBody>
      </p:sp>
      <p:pic>
        <p:nvPicPr>
          <p:cNvPr id="196" name="Google Shape;196;p27"/>
          <p:cNvPicPr preferRelativeResize="0"/>
          <p:nvPr/>
        </p:nvPicPr>
        <p:blipFill rotWithShape="1">
          <a:blip r:embed="rId3">
            <a:alphaModFix/>
          </a:blip>
          <a:srcRect b="0" l="0" r="0" t="0"/>
          <a:stretch/>
        </p:blipFill>
        <p:spPr>
          <a:xfrm>
            <a:off x="469100" y="1430350"/>
            <a:ext cx="8205802" cy="3460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3">
            <a:alphaModFix/>
          </a:blip>
          <a:srcRect b="0" l="0" r="0" t="0"/>
          <a:stretch/>
        </p:blipFill>
        <p:spPr>
          <a:xfrm>
            <a:off x="736850" y="736850"/>
            <a:ext cx="7787501" cy="408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705875" y="6179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4 - [javascript]</a:t>
            </a:r>
            <a:endParaRPr>
              <a:solidFill>
                <a:srgbClr val="FF9900"/>
              </a:solidFill>
            </a:endParaRPr>
          </a:p>
        </p:txBody>
      </p:sp>
      <p:pic>
        <p:nvPicPr>
          <p:cNvPr id="207" name="Google Shape;207;p29"/>
          <p:cNvPicPr preferRelativeResize="0"/>
          <p:nvPr/>
        </p:nvPicPr>
        <p:blipFill rotWithShape="1">
          <a:blip r:embed="rId3">
            <a:alphaModFix/>
          </a:blip>
          <a:srcRect b="0" l="0" r="0" t="0"/>
          <a:stretch/>
        </p:blipFill>
        <p:spPr>
          <a:xfrm>
            <a:off x="274525" y="1305525"/>
            <a:ext cx="8717076" cy="355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592200" y="6179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5 - revision of html, css, javascript</a:t>
            </a:r>
            <a:endParaRPr>
              <a:solidFill>
                <a:srgbClr val="FF9900"/>
              </a:solidFill>
            </a:endParaRPr>
          </a:p>
        </p:txBody>
      </p:sp>
      <p:pic>
        <p:nvPicPr>
          <p:cNvPr id="213" name="Google Shape;213;p30"/>
          <p:cNvPicPr preferRelativeResize="0"/>
          <p:nvPr/>
        </p:nvPicPr>
        <p:blipFill rotWithShape="1">
          <a:blip r:embed="rId3">
            <a:alphaModFix/>
          </a:blip>
          <a:srcRect b="0" l="0" r="0" t="0"/>
          <a:stretch/>
        </p:blipFill>
        <p:spPr>
          <a:xfrm>
            <a:off x="712850" y="1448975"/>
            <a:ext cx="7533824" cy="3370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577725" y="610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6 - .postgresql ass-1</a:t>
            </a:r>
            <a:endParaRPr>
              <a:solidFill>
                <a:srgbClr val="FF9900"/>
              </a:solidFill>
            </a:endParaRPr>
          </a:p>
        </p:txBody>
      </p:sp>
      <p:pic>
        <p:nvPicPr>
          <p:cNvPr id="219" name="Google Shape;219;p31"/>
          <p:cNvPicPr preferRelativeResize="0"/>
          <p:nvPr/>
        </p:nvPicPr>
        <p:blipFill rotWithShape="1">
          <a:blip r:embed="rId3">
            <a:alphaModFix/>
          </a:blip>
          <a:srcRect b="0" l="0" r="0" t="0"/>
          <a:stretch/>
        </p:blipFill>
        <p:spPr>
          <a:xfrm>
            <a:off x="290350" y="1427463"/>
            <a:ext cx="4079750" cy="3453049"/>
          </a:xfrm>
          <a:prstGeom prst="rect">
            <a:avLst/>
          </a:prstGeom>
          <a:noFill/>
          <a:ln>
            <a:noFill/>
          </a:ln>
        </p:spPr>
      </p:pic>
      <p:pic>
        <p:nvPicPr>
          <p:cNvPr id="220" name="Google Shape;220;p31"/>
          <p:cNvPicPr preferRelativeResize="0"/>
          <p:nvPr/>
        </p:nvPicPr>
        <p:blipFill rotWithShape="1">
          <a:blip r:embed="rId4">
            <a:alphaModFix/>
          </a:blip>
          <a:srcRect b="0" l="0" r="0" t="0"/>
          <a:stretch/>
        </p:blipFill>
        <p:spPr>
          <a:xfrm>
            <a:off x="5938850" y="1427475"/>
            <a:ext cx="3062274" cy="3692825"/>
          </a:xfrm>
          <a:prstGeom prst="rect">
            <a:avLst/>
          </a:prstGeom>
          <a:noFill/>
          <a:ln>
            <a:noFill/>
          </a:ln>
        </p:spPr>
      </p:pic>
      <p:sp>
        <p:nvSpPr>
          <p:cNvPr id="221" name="Google Shape;221;p31"/>
          <p:cNvSpPr/>
          <p:nvPr/>
        </p:nvSpPr>
        <p:spPr>
          <a:xfrm>
            <a:off x="4782300" y="2651225"/>
            <a:ext cx="643200" cy="36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52472" l="0" r="0" t="0"/>
          <a:stretch/>
        </p:blipFill>
        <p:spPr>
          <a:xfrm>
            <a:off x="816600" y="696025"/>
            <a:ext cx="7048500" cy="416475"/>
          </a:xfrm>
          <a:prstGeom prst="rect">
            <a:avLst/>
          </a:prstGeom>
          <a:noFill/>
          <a:ln>
            <a:noFill/>
          </a:ln>
        </p:spPr>
      </p:pic>
      <p:sp>
        <p:nvSpPr>
          <p:cNvPr id="93" name="Google Shape;93;p14"/>
          <p:cNvSpPr txBox="1"/>
          <p:nvPr/>
        </p:nvSpPr>
        <p:spPr>
          <a:xfrm>
            <a:off x="6557500" y="2102650"/>
            <a:ext cx="2152800" cy="114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FF9900"/>
                </a:solidFill>
                <a:latin typeface="Lato"/>
                <a:ea typeface="Lato"/>
                <a:cs typeface="Lato"/>
                <a:sym typeface="Lato"/>
              </a:rPr>
              <a:t>External Guide</a:t>
            </a:r>
            <a:endParaRPr b="1" i="0" sz="1400" u="none" cap="none" strike="noStrike">
              <a:solidFill>
                <a:srgbClr val="FF99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Mr. Manish Lakhara</a:t>
            </a:r>
            <a:endParaRPr b="0" i="0" sz="1400" u="none" cap="none" strike="noStrike">
              <a:solidFill>
                <a:schemeClr val="dk2"/>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Team-Lead (Front-end)</a:t>
            </a:r>
            <a:endParaRPr b="0" i="0" sz="1400" u="none" cap="none" strike="noStrike">
              <a:solidFill>
                <a:schemeClr val="dk2"/>
              </a:solidFill>
              <a:latin typeface="Lato"/>
              <a:ea typeface="Lato"/>
              <a:cs typeface="Lato"/>
              <a:sym typeface="Lato"/>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Web-IMS</a:t>
            </a:r>
            <a:endParaRPr b="0" i="0" sz="1400" u="none" cap="none" strike="noStrike">
              <a:solidFill>
                <a:schemeClr val="dk2"/>
              </a:solidFill>
              <a:latin typeface="Lato"/>
              <a:ea typeface="Lato"/>
              <a:cs typeface="Lato"/>
              <a:sym typeface="Lato"/>
            </a:endParaRPr>
          </a:p>
        </p:txBody>
      </p:sp>
      <p:sp>
        <p:nvSpPr>
          <p:cNvPr id="94" name="Google Shape;94;p14"/>
          <p:cNvSpPr txBox="1"/>
          <p:nvPr/>
        </p:nvSpPr>
        <p:spPr>
          <a:xfrm>
            <a:off x="3367350" y="2130375"/>
            <a:ext cx="2001000" cy="115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9900"/>
                </a:solidFill>
                <a:latin typeface="Lato"/>
                <a:ea typeface="Lato"/>
                <a:cs typeface="Lato"/>
                <a:sym typeface="Lato"/>
              </a:rPr>
              <a:t>INTERNAL GUIDE</a:t>
            </a:r>
            <a:endParaRPr b="1" i="0" sz="1300" u="none" cap="none" strike="noStrike">
              <a:solidFill>
                <a:srgbClr val="FF9900"/>
              </a:solidFill>
              <a:latin typeface="Lato"/>
              <a:ea typeface="Lato"/>
              <a:cs typeface="Lato"/>
              <a:sym typeface="Lato"/>
            </a:endParaRPr>
          </a:p>
          <a:p>
            <a:pPr indent="0" lvl="0" marL="0" marR="0" rtl="0" algn="ctr">
              <a:lnSpc>
                <a:spcPct val="100000"/>
              </a:lnSpc>
              <a:spcBef>
                <a:spcPts val="120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Prof. Nirav B. Suthar</a:t>
            </a:r>
            <a:endParaRPr b="1" i="0" sz="1300" u="none" cap="none" strike="noStrike">
              <a:solidFill>
                <a:schemeClr val="accent1"/>
              </a:solidFill>
              <a:latin typeface="Lato"/>
              <a:ea typeface="Lato"/>
              <a:cs typeface="Lato"/>
              <a:sym typeface="Lato"/>
            </a:endParaRPr>
          </a:p>
          <a:p>
            <a:pPr indent="0" lvl="0" marL="0" marR="0" rtl="0" algn="ctr">
              <a:lnSpc>
                <a:spcPct val="100000"/>
              </a:lnSpc>
              <a:spcBef>
                <a:spcPts val="1200"/>
              </a:spcBef>
              <a:spcAft>
                <a:spcPts val="1200"/>
              </a:spcAft>
              <a:buClr>
                <a:srgbClr val="000000"/>
              </a:buClr>
              <a:buSzPts val="1300"/>
              <a:buFont typeface="Arial"/>
              <a:buNone/>
            </a:pPr>
            <a:r>
              <a:rPr b="1" i="0" lang="en" sz="1300" u="none" cap="none" strike="noStrike">
                <a:solidFill>
                  <a:schemeClr val="accent1"/>
                </a:solidFill>
                <a:latin typeface="Lato"/>
                <a:ea typeface="Lato"/>
                <a:cs typeface="Lato"/>
                <a:sym typeface="Lato"/>
              </a:rPr>
              <a:t>Assistant Professor</a:t>
            </a:r>
            <a:endParaRPr b="1" i="0" sz="1400" u="none" cap="none" strike="noStrike">
              <a:solidFill>
                <a:srgbClr val="000000"/>
              </a:solidFill>
              <a:latin typeface="Lato"/>
              <a:ea typeface="Lato"/>
              <a:cs typeface="Lato"/>
              <a:sym typeface="Lato"/>
            </a:endParaRPr>
          </a:p>
        </p:txBody>
      </p:sp>
      <p:sp>
        <p:nvSpPr>
          <p:cNvPr id="95" name="Google Shape;95;p14"/>
          <p:cNvSpPr txBox="1"/>
          <p:nvPr/>
        </p:nvSpPr>
        <p:spPr>
          <a:xfrm>
            <a:off x="6747225" y="2506725"/>
            <a:ext cx="60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96" name="Google Shape;96;p14"/>
          <p:cNvSpPr txBox="1"/>
          <p:nvPr/>
        </p:nvSpPr>
        <p:spPr>
          <a:xfrm>
            <a:off x="214800" y="1482625"/>
            <a:ext cx="27585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t/>
            </a:r>
            <a:endParaRPr b="1" i="0" sz="1400" u="none" cap="none" strike="noStrike">
              <a:solidFill>
                <a:srgbClr val="FF9900"/>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2"/>
              </a:solidFill>
              <a:latin typeface="Lato"/>
              <a:ea typeface="Lato"/>
              <a:cs typeface="Lato"/>
              <a:sym typeface="Lato"/>
            </a:endParaRPr>
          </a:p>
        </p:txBody>
      </p:sp>
      <p:sp>
        <p:nvSpPr>
          <p:cNvPr id="97" name="Google Shape;97;p14"/>
          <p:cNvSpPr txBox="1"/>
          <p:nvPr/>
        </p:nvSpPr>
        <p:spPr>
          <a:xfrm>
            <a:off x="548123" y="2135200"/>
            <a:ext cx="23109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400"/>
              <a:buFont typeface="Arial"/>
              <a:buNone/>
            </a:pPr>
            <a:r>
              <a:rPr b="1" lang="en">
                <a:solidFill>
                  <a:srgbClr val="FF9900"/>
                </a:solidFill>
                <a:latin typeface="Lato"/>
                <a:ea typeface="Lato"/>
                <a:cs typeface="Lato"/>
                <a:sym typeface="Lato"/>
              </a:rPr>
              <a:t>Prepared By</a:t>
            </a:r>
            <a:endParaRPr>
              <a:solidFill>
                <a:schemeClr val="dk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2"/>
                </a:solidFill>
                <a:latin typeface="Lato"/>
                <a:ea typeface="Lato"/>
                <a:cs typeface="Lato"/>
                <a:sym typeface="Lato"/>
              </a:rPr>
              <a:t>2. Vatsal P Raja</a:t>
            </a:r>
            <a:endParaRPr b="0" i="0" sz="1400" u="none" cap="none" strike="noStrike">
              <a:solidFill>
                <a:schemeClr val="dk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rPr lang="en">
                <a:solidFill>
                  <a:schemeClr val="dk2"/>
                </a:solidFill>
                <a:latin typeface="Lato"/>
                <a:ea typeface="Lato"/>
                <a:cs typeface="Lato"/>
                <a:sym typeface="Lato"/>
              </a:rPr>
              <a:t>(</a:t>
            </a:r>
            <a:r>
              <a:rPr b="0" i="0" lang="en" sz="1400" u="none" cap="none" strike="noStrike">
                <a:solidFill>
                  <a:schemeClr val="dk2"/>
                </a:solidFill>
                <a:latin typeface="Lato"/>
                <a:ea typeface="Lato"/>
                <a:cs typeface="Lato"/>
                <a:sym typeface="Lato"/>
              </a:rPr>
              <a:t>190170107120)</a:t>
            </a:r>
            <a:endParaRPr b="0" i="0" sz="1400" u="none" cap="none" strike="noStrike">
              <a:solidFill>
                <a:schemeClr val="dk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613850" y="581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7 - postgresql ass-2</a:t>
            </a:r>
            <a:endParaRPr>
              <a:solidFill>
                <a:srgbClr val="FF9900"/>
              </a:solidFill>
            </a:endParaRPr>
          </a:p>
        </p:txBody>
      </p:sp>
      <p:pic>
        <p:nvPicPr>
          <p:cNvPr id="227" name="Google Shape;227;p32"/>
          <p:cNvPicPr preferRelativeResize="0"/>
          <p:nvPr/>
        </p:nvPicPr>
        <p:blipFill rotWithShape="1">
          <a:blip r:embed="rId3">
            <a:alphaModFix/>
          </a:blip>
          <a:srcRect b="0" l="0" r="0" t="0"/>
          <a:stretch/>
        </p:blipFill>
        <p:spPr>
          <a:xfrm>
            <a:off x="2470750" y="1300350"/>
            <a:ext cx="4334274" cy="374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57225" y="587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Code output</a:t>
            </a:r>
            <a:endParaRPr>
              <a:solidFill>
                <a:srgbClr val="FF9900"/>
              </a:solidFill>
            </a:endParaRPr>
          </a:p>
        </p:txBody>
      </p:sp>
      <p:pic>
        <p:nvPicPr>
          <p:cNvPr id="233" name="Google Shape;233;p33"/>
          <p:cNvPicPr preferRelativeResize="0"/>
          <p:nvPr/>
        </p:nvPicPr>
        <p:blipFill rotWithShape="1">
          <a:blip r:embed="rId3">
            <a:alphaModFix/>
          </a:blip>
          <a:srcRect b="0" l="0" r="0" t="0"/>
          <a:stretch/>
        </p:blipFill>
        <p:spPr>
          <a:xfrm>
            <a:off x="719375" y="1477275"/>
            <a:ext cx="7115676" cy="364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675350" y="577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8 - .Net API (Back-end)</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p:txBody>
      </p:sp>
      <p:pic>
        <p:nvPicPr>
          <p:cNvPr id="239" name="Google Shape;239;p34"/>
          <p:cNvPicPr preferRelativeResize="0"/>
          <p:nvPr/>
        </p:nvPicPr>
        <p:blipFill rotWithShape="1">
          <a:blip r:embed="rId3">
            <a:alphaModFix/>
          </a:blip>
          <a:srcRect b="0" l="0" r="0" t="0"/>
          <a:stretch/>
        </p:blipFill>
        <p:spPr>
          <a:xfrm>
            <a:off x="826225" y="1368625"/>
            <a:ext cx="7658448" cy="3683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729450" y="5560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9 - Learning Angular (Basic Life Cycle)</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p:txBody>
      </p:sp>
      <p:sp>
        <p:nvSpPr>
          <p:cNvPr id="245" name="Google Shape;245;p3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46" name="Google Shape;246;p35"/>
          <p:cNvPicPr preferRelativeResize="0"/>
          <p:nvPr/>
        </p:nvPicPr>
        <p:blipFill rotWithShape="1">
          <a:blip r:embed="rId3">
            <a:alphaModFix/>
          </a:blip>
          <a:srcRect b="0" l="0" r="0" t="0"/>
          <a:stretch/>
        </p:blipFill>
        <p:spPr>
          <a:xfrm>
            <a:off x="597500" y="1357962"/>
            <a:ext cx="8130576" cy="370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727650" y="5885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10 - Angular Module,Directives and Services</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p:txBody>
      </p:sp>
      <p:pic>
        <p:nvPicPr>
          <p:cNvPr id="252" name="Google Shape;252;p36"/>
          <p:cNvPicPr preferRelativeResize="0"/>
          <p:nvPr/>
        </p:nvPicPr>
        <p:blipFill rotWithShape="1">
          <a:blip r:embed="rId3">
            <a:alphaModFix/>
          </a:blip>
          <a:srcRect b="0" l="0" r="0" t="0"/>
          <a:stretch/>
        </p:blipFill>
        <p:spPr>
          <a:xfrm>
            <a:off x="727650" y="1364975"/>
            <a:ext cx="7122499" cy="373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772700" y="5831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11 - Angular Routing</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p:txBody>
      </p:sp>
      <p:pic>
        <p:nvPicPr>
          <p:cNvPr id="258" name="Google Shape;258;p37"/>
          <p:cNvPicPr preferRelativeResize="0"/>
          <p:nvPr/>
        </p:nvPicPr>
        <p:blipFill rotWithShape="1">
          <a:blip r:embed="rId3">
            <a:alphaModFix/>
          </a:blip>
          <a:srcRect b="0" l="0" r="0" t="0"/>
          <a:stretch/>
        </p:blipFill>
        <p:spPr>
          <a:xfrm>
            <a:off x="847850" y="1365575"/>
            <a:ext cx="7171550" cy="372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729450" y="577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Code output</a:t>
            </a:r>
            <a:endParaRPr>
              <a:solidFill>
                <a:srgbClr val="FF9900"/>
              </a:solidFill>
            </a:endParaRPr>
          </a:p>
        </p:txBody>
      </p:sp>
      <p:pic>
        <p:nvPicPr>
          <p:cNvPr id="264" name="Google Shape;264;p38"/>
          <p:cNvPicPr preferRelativeResize="0"/>
          <p:nvPr/>
        </p:nvPicPr>
        <p:blipFill rotWithShape="1">
          <a:blip r:embed="rId3">
            <a:alphaModFix/>
          </a:blip>
          <a:srcRect b="0" l="0" r="0" t="0"/>
          <a:stretch/>
        </p:blipFill>
        <p:spPr>
          <a:xfrm>
            <a:off x="526150" y="1893250"/>
            <a:ext cx="8460977" cy="259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697000" y="561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Week 12 - Implementation of EHR in Angular</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a:p>
            <a:pPr indent="0" lvl="0" marL="0" rtl="0" algn="l">
              <a:lnSpc>
                <a:spcPct val="100000"/>
              </a:lnSpc>
              <a:spcBef>
                <a:spcPts val="0"/>
              </a:spcBef>
              <a:spcAft>
                <a:spcPts val="0"/>
              </a:spcAft>
              <a:buSzPct val="111111"/>
              <a:buNone/>
            </a:pPr>
            <a:r>
              <a:t/>
            </a:r>
            <a:endParaRPr>
              <a:solidFill>
                <a:srgbClr val="FF9900"/>
              </a:solidFill>
            </a:endParaRPr>
          </a:p>
        </p:txBody>
      </p:sp>
      <p:sp>
        <p:nvSpPr>
          <p:cNvPr id="270" name="Google Shape;270;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71" name="Google Shape;271;p39"/>
          <p:cNvPicPr preferRelativeResize="0"/>
          <p:nvPr/>
        </p:nvPicPr>
        <p:blipFill rotWithShape="1">
          <a:blip r:embed="rId3">
            <a:alphaModFix/>
          </a:blip>
          <a:srcRect b="0" l="0" r="0" t="0"/>
          <a:stretch/>
        </p:blipFill>
        <p:spPr>
          <a:xfrm>
            <a:off x="469100" y="1374050"/>
            <a:ext cx="8205802" cy="368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77" name="Google Shape;277;p4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78" name="Google Shape;278;p40"/>
          <p:cNvPicPr preferRelativeResize="0"/>
          <p:nvPr/>
        </p:nvPicPr>
        <p:blipFill rotWithShape="1">
          <a:blip r:embed="rId3">
            <a:alphaModFix/>
          </a:blip>
          <a:srcRect b="0" l="0" r="0" t="0"/>
          <a:stretch/>
        </p:blipFill>
        <p:spPr>
          <a:xfrm>
            <a:off x="577425" y="675325"/>
            <a:ext cx="8064101" cy="4234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697000" y="6047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Implementation Page</a:t>
            </a:r>
            <a:endParaRPr>
              <a:solidFill>
                <a:srgbClr val="FF9900"/>
              </a:solidFill>
            </a:endParaRPr>
          </a:p>
        </p:txBody>
      </p:sp>
      <p:sp>
        <p:nvSpPr>
          <p:cNvPr id="284" name="Google Shape;284;p4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85" name="Google Shape;285;p41"/>
          <p:cNvPicPr preferRelativeResize="0"/>
          <p:nvPr/>
        </p:nvPicPr>
        <p:blipFill rotWithShape="1">
          <a:blip r:embed="rId3">
            <a:alphaModFix/>
          </a:blip>
          <a:srcRect b="0" l="0" r="0" t="0"/>
          <a:stretch/>
        </p:blipFill>
        <p:spPr>
          <a:xfrm>
            <a:off x="416675" y="1428125"/>
            <a:ext cx="8600298" cy="362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7650" y="6179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What is IEMO?</a:t>
            </a:r>
            <a:endParaRPr>
              <a:solidFill>
                <a:srgbClr val="FF9900"/>
              </a:solidFill>
            </a:endParaRPr>
          </a:p>
        </p:txBody>
      </p:sp>
      <p:sp>
        <p:nvSpPr>
          <p:cNvPr id="103" name="Google Shape;103;p15"/>
          <p:cNvSpPr txBox="1"/>
          <p:nvPr>
            <p:ph idx="1" type="body"/>
          </p:nvPr>
        </p:nvSpPr>
        <p:spPr>
          <a:xfrm>
            <a:off x="727650" y="1466475"/>
            <a:ext cx="5268300" cy="3525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lang="en" sz="1305"/>
              <a:t>Intelligent Electronic Medical Office(IEMO) is basically a Medical billing  software and it is mainly used for faceless appointment booking , medical  insurance and all type for billing. This web Application is made with Angular  which is used for front end development and for backend in this application,.net and node js is used, for database Postgres and MySQL is used and host a web application on server AWS is used.</a:t>
            </a:r>
            <a:endParaRPr sz="1305"/>
          </a:p>
          <a:p>
            <a:pPr indent="0" lvl="0" marL="0" rtl="0" algn="just">
              <a:lnSpc>
                <a:spcPct val="105000"/>
              </a:lnSpc>
              <a:spcBef>
                <a:spcPts val="1200"/>
              </a:spcBef>
              <a:spcAft>
                <a:spcPts val="0"/>
              </a:spcAft>
              <a:buSzPts val="935"/>
              <a:buNone/>
            </a:pPr>
            <a:r>
              <a:rPr lang="en" sz="1305"/>
              <a:t>The web application is reduced as much as possible to avoid error while  entering the data. It also provides error message while entering invalid data.  Thus by this all it proved it us user-friendly. As described above, Medical  office can lead to error free, secure, reliable, easy to operate and fast  management system. It can assist the user concentrate on their other  activates rather to concentrate on the record keeping. Thus in better  utilization of resources.</a:t>
            </a:r>
            <a:endParaRPr sz="1305"/>
          </a:p>
          <a:p>
            <a:pPr indent="0" lvl="0" marL="0" rtl="0" algn="just">
              <a:lnSpc>
                <a:spcPct val="105000"/>
              </a:lnSpc>
              <a:spcBef>
                <a:spcPts val="1200"/>
              </a:spcBef>
              <a:spcAft>
                <a:spcPts val="0"/>
              </a:spcAft>
              <a:buSzPts val="935"/>
              <a:buNone/>
            </a:pPr>
            <a:r>
              <a:t/>
            </a:r>
            <a:endParaRPr sz="1305"/>
          </a:p>
          <a:p>
            <a:pPr indent="0" lvl="0" marL="0" rtl="0" algn="just">
              <a:lnSpc>
                <a:spcPct val="105000"/>
              </a:lnSpc>
              <a:spcBef>
                <a:spcPts val="1200"/>
              </a:spcBef>
              <a:spcAft>
                <a:spcPts val="0"/>
              </a:spcAft>
              <a:buSzPts val="935"/>
              <a:buNone/>
            </a:pPr>
            <a:r>
              <a:t/>
            </a:r>
            <a:endParaRPr sz="1305"/>
          </a:p>
          <a:p>
            <a:pPr indent="0" lvl="0" marL="0" rtl="0" algn="just">
              <a:lnSpc>
                <a:spcPct val="105000"/>
              </a:lnSpc>
              <a:spcBef>
                <a:spcPts val="1200"/>
              </a:spcBef>
              <a:spcAft>
                <a:spcPts val="1200"/>
              </a:spcAft>
              <a:buSzPts val="935"/>
              <a:buNone/>
            </a:pPr>
            <a:r>
              <a:t/>
            </a:r>
            <a:endParaRPr sz="1305"/>
          </a:p>
        </p:txBody>
      </p:sp>
      <p:pic>
        <p:nvPicPr>
          <p:cNvPr id="104" name="Google Shape;104;p15"/>
          <p:cNvPicPr preferRelativeResize="0"/>
          <p:nvPr/>
        </p:nvPicPr>
        <p:blipFill rotWithShape="1">
          <a:blip r:embed="rId3">
            <a:alphaModFix/>
          </a:blip>
          <a:srcRect b="0" l="0" r="0" t="0"/>
          <a:stretch/>
        </p:blipFill>
        <p:spPr>
          <a:xfrm>
            <a:off x="6133913" y="1466475"/>
            <a:ext cx="1364625" cy="968000"/>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7665400" y="1513425"/>
            <a:ext cx="1285175" cy="874100"/>
          </a:xfrm>
          <a:prstGeom prst="rect">
            <a:avLst/>
          </a:prstGeom>
          <a:noFill/>
          <a:ln>
            <a:noFill/>
          </a:ln>
        </p:spPr>
      </p:pic>
      <p:pic>
        <p:nvPicPr>
          <p:cNvPr id="106" name="Google Shape;106;p15"/>
          <p:cNvPicPr preferRelativeResize="0"/>
          <p:nvPr/>
        </p:nvPicPr>
        <p:blipFill rotWithShape="1">
          <a:blip r:embed="rId5">
            <a:alphaModFix/>
          </a:blip>
          <a:srcRect b="0" l="0" r="0" t="0"/>
          <a:stretch/>
        </p:blipFill>
        <p:spPr>
          <a:xfrm>
            <a:off x="6173637" y="2734625"/>
            <a:ext cx="1285175" cy="1032350"/>
          </a:xfrm>
          <a:prstGeom prst="rect">
            <a:avLst/>
          </a:prstGeom>
          <a:noFill/>
          <a:ln>
            <a:noFill/>
          </a:ln>
        </p:spPr>
      </p:pic>
      <p:pic>
        <p:nvPicPr>
          <p:cNvPr id="107" name="Google Shape;107;p15"/>
          <p:cNvPicPr preferRelativeResize="0"/>
          <p:nvPr/>
        </p:nvPicPr>
        <p:blipFill rotWithShape="1">
          <a:blip r:embed="rId6">
            <a:alphaModFix/>
          </a:blip>
          <a:srcRect b="0" l="0" r="0" t="0"/>
          <a:stretch/>
        </p:blipFill>
        <p:spPr>
          <a:xfrm>
            <a:off x="7636525" y="2747825"/>
            <a:ext cx="1342950" cy="1032350"/>
          </a:xfrm>
          <a:prstGeom prst="rect">
            <a:avLst/>
          </a:prstGeom>
          <a:noFill/>
          <a:ln>
            <a:noFill/>
          </a:ln>
        </p:spPr>
      </p:pic>
      <p:pic>
        <p:nvPicPr>
          <p:cNvPr id="108" name="Google Shape;108;p15"/>
          <p:cNvPicPr preferRelativeResize="0"/>
          <p:nvPr/>
        </p:nvPicPr>
        <p:blipFill rotWithShape="1">
          <a:blip r:embed="rId7">
            <a:alphaModFix/>
          </a:blip>
          <a:srcRect b="0" l="0" r="0" t="0"/>
          <a:stretch/>
        </p:blipFill>
        <p:spPr>
          <a:xfrm>
            <a:off x="6776125" y="4013275"/>
            <a:ext cx="1249750" cy="96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727650" y="615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Check-In/ Check-out</a:t>
            </a:r>
            <a:endParaRPr>
              <a:solidFill>
                <a:srgbClr val="FF9900"/>
              </a:solidFill>
            </a:endParaRPr>
          </a:p>
        </p:txBody>
      </p:sp>
      <p:sp>
        <p:nvSpPr>
          <p:cNvPr id="291" name="Google Shape;291;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92" name="Google Shape;292;p42"/>
          <p:cNvPicPr preferRelativeResize="0"/>
          <p:nvPr/>
        </p:nvPicPr>
        <p:blipFill rotWithShape="1">
          <a:blip r:embed="rId3">
            <a:alphaModFix/>
          </a:blip>
          <a:srcRect b="0" l="0" r="0" t="0"/>
          <a:stretch/>
        </p:blipFill>
        <p:spPr>
          <a:xfrm>
            <a:off x="439575" y="1535488"/>
            <a:ext cx="8411026" cy="3347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83550" y="6155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Conclusion</a:t>
            </a:r>
            <a:endParaRPr>
              <a:solidFill>
                <a:srgbClr val="FF9900"/>
              </a:solidFill>
            </a:endParaRPr>
          </a:p>
        </p:txBody>
      </p:sp>
      <p:sp>
        <p:nvSpPr>
          <p:cNvPr id="298" name="Google Shape;298;p43"/>
          <p:cNvSpPr txBox="1"/>
          <p:nvPr>
            <p:ph idx="1" type="body"/>
          </p:nvPr>
        </p:nvSpPr>
        <p:spPr>
          <a:xfrm>
            <a:off x="729450" y="1363225"/>
            <a:ext cx="8144700" cy="3607500"/>
          </a:xfrm>
          <a:prstGeom prst="rect">
            <a:avLst/>
          </a:prstGeom>
          <a:noFill/>
          <a:ln>
            <a:noFill/>
          </a:ln>
        </p:spPr>
        <p:txBody>
          <a:bodyPr anchorCtr="0" anchor="t" bIns="91425" lIns="91425" spcFirstLastPara="1" rIns="91425" wrap="square" tIns="91425">
            <a:noAutofit/>
          </a:bodyPr>
          <a:lstStyle/>
          <a:p>
            <a:pPr indent="-311785" lvl="0" marL="457200" rtl="0" algn="just">
              <a:lnSpc>
                <a:spcPct val="105000"/>
              </a:lnSpc>
              <a:spcBef>
                <a:spcPts val="0"/>
              </a:spcBef>
              <a:spcAft>
                <a:spcPts val="0"/>
              </a:spcAft>
              <a:buSzPts val="1310"/>
              <a:buChar char="●"/>
            </a:pPr>
            <a:r>
              <a:rPr lang="en" sz="1310"/>
              <a:t>In conclusion, the development of an electronic health record maintaining intelligent medical software is  a significant step towards improving healthcare delivery. The software has the potential to revolutionize  the way medical records are maintained and accessed, thus enhancing the quality of patient care.</a:t>
            </a:r>
            <a:endParaRPr sz="1310"/>
          </a:p>
          <a:p>
            <a:pPr indent="-311785" lvl="0" marL="457200" rtl="0" algn="just">
              <a:lnSpc>
                <a:spcPct val="105000"/>
              </a:lnSpc>
              <a:spcBef>
                <a:spcPts val="0"/>
              </a:spcBef>
              <a:spcAft>
                <a:spcPts val="0"/>
              </a:spcAft>
              <a:buSzPts val="1310"/>
              <a:buChar char="●"/>
            </a:pPr>
            <a:r>
              <a:rPr lang="en" sz="1310"/>
              <a:t>The software incorporates artificial intelligence and machine learning technologies to analyze patient data, diagnose illnesses, and make treatment recommendations. It also enables healthcare providers to  share patient information seamlessly, improving collaboration and ensuring continuity of care.</a:t>
            </a:r>
            <a:endParaRPr sz="1310"/>
          </a:p>
          <a:p>
            <a:pPr indent="-311785" lvl="0" marL="457200" rtl="0" algn="just">
              <a:lnSpc>
                <a:spcPct val="105000"/>
              </a:lnSpc>
              <a:spcBef>
                <a:spcPts val="0"/>
              </a:spcBef>
              <a:spcAft>
                <a:spcPts val="0"/>
              </a:spcAft>
              <a:buSzPts val="1310"/>
              <a:buChar char="●"/>
            </a:pPr>
            <a:r>
              <a:rPr lang="en" sz="1310"/>
              <a:t>With the increasing need for accurate and timely medical information, the electronic health record maintaining intelligent medical software will undoubtedly become an essential tool for healthcare  providers. It has the potential to save time, reduce errors, and improve patient outcomes, making it an  indispensable asset in the healthcare industry.</a:t>
            </a:r>
            <a:endParaRPr sz="1310"/>
          </a:p>
          <a:p>
            <a:pPr indent="-311785" lvl="0" marL="457200" rtl="0" algn="just">
              <a:lnSpc>
                <a:spcPct val="105000"/>
              </a:lnSpc>
              <a:spcBef>
                <a:spcPts val="0"/>
              </a:spcBef>
              <a:spcAft>
                <a:spcPts val="0"/>
              </a:spcAft>
              <a:buSzPts val="1310"/>
              <a:buChar char="●"/>
            </a:pPr>
            <a:r>
              <a:rPr lang="en" sz="1310"/>
              <a:t>However, the implementation of such technology also presents challenges, such as data privacy and security concerns. It is, therefore, crucial to address these challenges and ensure that the software is  compliant with relevant laws and regulations.</a:t>
            </a:r>
            <a:endParaRPr sz="1310"/>
          </a:p>
          <a:p>
            <a:pPr indent="-311785" lvl="0" marL="457200" rtl="0" algn="just">
              <a:lnSpc>
                <a:spcPct val="105000"/>
              </a:lnSpc>
              <a:spcBef>
                <a:spcPts val="0"/>
              </a:spcBef>
              <a:spcAft>
                <a:spcPts val="0"/>
              </a:spcAft>
              <a:buSzPts val="1310"/>
              <a:buChar char="●"/>
            </a:pPr>
            <a:r>
              <a:rPr lang="en" sz="1310"/>
              <a:t>Overall, the electronic health record maintaining intelligent medical software is a promising technology that can significantly improve healthcare delivery. As it continues to evolve, it is essential to keep in  mind the potential benefits and challenges that come with its implementation.</a:t>
            </a:r>
            <a:endParaRPr sz="1310"/>
          </a:p>
          <a:p>
            <a:pPr indent="0" lvl="0" marL="0" rtl="0" algn="just">
              <a:lnSpc>
                <a:spcPct val="105000"/>
              </a:lnSpc>
              <a:spcBef>
                <a:spcPts val="1200"/>
              </a:spcBef>
              <a:spcAft>
                <a:spcPts val="1200"/>
              </a:spcAft>
              <a:buSzPts val="770"/>
              <a:buNone/>
            </a:pPr>
            <a:r>
              <a:t/>
            </a:r>
            <a:endParaRPr sz="131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300"/>
              <a:buNone/>
            </a:pPr>
            <a:r>
              <a:rPr b="1" lang="en" sz="6600">
                <a:solidFill>
                  <a:srgbClr val="FF9900"/>
                </a:solidFill>
              </a:rPr>
              <a:t>Thank You</a:t>
            </a:r>
            <a:endParaRPr b="1" sz="6600">
              <a:solidFill>
                <a:srgbClr val="FF99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58375" y="617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Why IEMO?</a:t>
            </a:r>
            <a:endParaRPr>
              <a:solidFill>
                <a:srgbClr val="FF9900"/>
              </a:solidFill>
            </a:endParaRPr>
          </a:p>
        </p:txBody>
      </p:sp>
      <p:sp>
        <p:nvSpPr>
          <p:cNvPr id="114" name="Google Shape;114;p16"/>
          <p:cNvSpPr txBox="1"/>
          <p:nvPr>
            <p:ph idx="1" type="body"/>
          </p:nvPr>
        </p:nvSpPr>
        <p:spPr>
          <a:xfrm>
            <a:off x="729450" y="1394225"/>
            <a:ext cx="4876500" cy="3576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018"/>
              <a:buNone/>
            </a:pPr>
            <a:r>
              <a:rPr lang="en" sz="1302"/>
              <a:t>The main objective of this project is to manage the details of patients,  Medicine, Medicine Company, Facility, Medicine Stock, Sells, Super  Bill, Patient Insurance, Provider etc.</a:t>
            </a:r>
            <a:endParaRPr sz="1302"/>
          </a:p>
          <a:p>
            <a:pPr indent="0" lvl="0" marL="0" rtl="0" algn="just">
              <a:lnSpc>
                <a:spcPct val="100000"/>
              </a:lnSpc>
              <a:spcBef>
                <a:spcPts val="1200"/>
              </a:spcBef>
              <a:spcAft>
                <a:spcPts val="0"/>
              </a:spcAft>
              <a:buSzPts val="1018"/>
              <a:buNone/>
            </a:pPr>
            <a:r>
              <a:rPr lang="en" sz="1302"/>
              <a:t>It manages all the information about customer, supplier, sales, patient.</a:t>
            </a:r>
            <a:endParaRPr sz="1302"/>
          </a:p>
          <a:p>
            <a:pPr indent="0" lvl="0" marL="0" rtl="0" algn="just">
              <a:lnSpc>
                <a:spcPct val="100000"/>
              </a:lnSpc>
              <a:spcBef>
                <a:spcPts val="1200"/>
              </a:spcBef>
              <a:spcAft>
                <a:spcPts val="0"/>
              </a:spcAft>
              <a:buSzPts val="1018"/>
              <a:buNone/>
            </a:pPr>
            <a:r>
              <a:rPr lang="en" sz="1302"/>
              <a:t>It is a mainly used for billing purpose - The medical billing process is a  process that involves a third party payer, which can be an insurance  company or the patient. Medical billing results in claims.</a:t>
            </a:r>
            <a:endParaRPr sz="1302"/>
          </a:p>
          <a:p>
            <a:pPr indent="0" lvl="0" marL="0" rtl="0" algn="just">
              <a:lnSpc>
                <a:spcPct val="100000"/>
              </a:lnSpc>
              <a:spcBef>
                <a:spcPts val="1200"/>
              </a:spcBef>
              <a:spcAft>
                <a:spcPts val="0"/>
              </a:spcAft>
              <a:buSzPts val="1018"/>
              <a:buNone/>
            </a:pPr>
            <a:r>
              <a:rPr lang="en" sz="1302"/>
              <a:t>The claims are billing invoices for medical services rendered to  patients. The entire procedure involved in this is known as the billing  cycle sometimes referred to as Revenue Cycle Management. A  patient can do appointment remotely, and take insurance from any  medical company .</a:t>
            </a:r>
            <a:endParaRPr sz="1302"/>
          </a:p>
          <a:p>
            <a:pPr indent="0" lvl="0" marL="0" rtl="0" algn="just">
              <a:lnSpc>
                <a:spcPct val="100000"/>
              </a:lnSpc>
              <a:spcBef>
                <a:spcPts val="1200"/>
              </a:spcBef>
              <a:spcAft>
                <a:spcPts val="1200"/>
              </a:spcAft>
              <a:buSzPts val="1018"/>
              <a:buNone/>
            </a:pPr>
            <a:r>
              <a:t/>
            </a:r>
            <a:endParaRPr sz="1302"/>
          </a:p>
        </p:txBody>
      </p:sp>
      <p:pic>
        <p:nvPicPr>
          <p:cNvPr id="115" name="Google Shape;115;p16"/>
          <p:cNvPicPr preferRelativeResize="0"/>
          <p:nvPr/>
        </p:nvPicPr>
        <p:blipFill rotWithShape="1">
          <a:blip r:embed="rId3">
            <a:alphaModFix/>
          </a:blip>
          <a:srcRect b="0" l="0" r="0" t="0"/>
          <a:stretch/>
        </p:blipFill>
        <p:spPr>
          <a:xfrm>
            <a:off x="5740338" y="1502600"/>
            <a:ext cx="1487350" cy="1613000"/>
          </a:xfrm>
          <a:prstGeom prst="rect">
            <a:avLst/>
          </a:prstGeom>
          <a:noFill/>
          <a:ln>
            <a:noFill/>
          </a:ln>
        </p:spPr>
      </p:pic>
      <p:pic>
        <p:nvPicPr>
          <p:cNvPr id="116" name="Google Shape;116;p16"/>
          <p:cNvPicPr preferRelativeResize="0"/>
          <p:nvPr/>
        </p:nvPicPr>
        <p:blipFill rotWithShape="1">
          <a:blip r:embed="rId4">
            <a:alphaModFix/>
          </a:blip>
          <a:srcRect b="0" l="0" r="0" t="0"/>
          <a:stretch/>
        </p:blipFill>
        <p:spPr>
          <a:xfrm>
            <a:off x="7405425" y="1731175"/>
            <a:ext cx="1574025" cy="1155850"/>
          </a:xfrm>
          <a:prstGeom prst="rect">
            <a:avLst/>
          </a:prstGeom>
          <a:noFill/>
          <a:ln>
            <a:noFill/>
          </a:ln>
        </p:spPr>
      </p:pic>
      <p:pic>
        <p:nvPicPr>
          <p:cNvPr id="117" name="Google Shape;117;p16"/>
          <p:cNvPicPr preferRelativeResize="0"/>
          <p:nvPr/>
        </p:nvPicPr>
        <p:blipFill rotWithShape="1">
          <a:blip r:embed="rId5">
            <a:alphaModFix/>
          </a:blip>
          <a:srcRect b="0" l="0" r="0" t="0"/>
          <a:stretch/>
        </p:blipFill>
        <p:spPr>
          <a:xfrm>
            <a:off x="6560225" y="3366400"/>
            <a:ext cx="1571625" cy="132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729450" y="6034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Abstract - Intelligent Medical Software</a:t>
            </a:r>
            <a:endParaRPr>
              <a:solidFill>
                <a:srgbClr val="FF9900"/>
              </a:solidFill>
            </a:endParaRPr>
          </a:p>
        </p:txBody>
      </p:sp>
      <p:sp>
        <p:nvSpPr>
          <p:cNvPr id="123" name="Google Shape;123;p17"/>
          <p:cNvSpPr txBox="1"/>
          <p:nvPr>
            <p:ph idx="1" type="body"/>
          </p:nvPr>
        </p:nvSpPr>
        <p:spPr>
          <a:xfrm>
            <a:off x="484000" y="1495375"/>
            <a:ext cx="6465600" cy="35685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t>Medical insurance and payment system projects main idea to use the software application of medical stores and hospitals for maintaining easy billing system. The data is stored on a website, oracle is used as a website for this project. In the current system of medical services and patient information is stored in the form of manual records. In this inaccurate data process there is a risk of data loss and retrieving old records is not possible. It is a mainly use for billing purpose, The medical billing process is a process that involves a third party payer, which can be an insurance company or the patient. Medical billing results in claims.</a:t>
            </a:r>
            <a:endParaRPr sz="1302"/>
          </a:p>
          <a:p>
            <a:pPr indent="0" lvl="0" marL="0" rtl="0" algn="just">
              <a:lnSpc>
                <a:spcPct val="105000"/>
              </a:lnSpc>
              <a:spcBef>
                <a:spcPts val="1200"/>
              </a:spcBef>
              <a:spcAft>
                <a:spcPts val="0"/>
              </a:spcAft>
              <a:buSzPts val="1018"/>
              <a:buNone/>
            </a:pPr>
            <a:r>
              <a:rPr lang="en" sz="1302"/>
              <a:t>This software is supported to eliminate and in some cased reduce the hardships  faced by this existing system. Moreover this system is designed for the particular  need of the company to carry out operations in a smooth and effective manner. It  can assist the user to concentrate on their other activities rather to concentrate on  the record keeping. Thus it will help organization in better utilization of resources.  The organization can maintain computerized records without redundant entries.  Basically the project describes how to manage for good performance and better  services for the clients.</a:t>
            </a:r>
            <a:endParaRPr sz="1302"/>
          </a:p>
          <a:p>
            <a:pPr indent="0" lvl="0" marL="0" rtl="0" algn="just">
              <a:lnSpc>
                <a:spcPct val="105000"/>
              </a:lnSpc>
              <a:spcBef>
                <a:spcPts val="1200"/>
              </a:spcBef>
              <a:spcAft>
                <a:spcPts val="1200"/>
              </a:spcAft>
              <a:buSzPts val="1018"/>
              <a:buNone/>
            </a:pPr>
            <a:r>
              <a:t/>
            </a:r>
            <a:endParaRPr sz="1302"/>
          </a:p>
        </p:txBody>
      </p:sp>
      <p:pic>
        <p:nvPicPr>
          <p:cNvPr id="124" name="Google Shape;124;p17"/>
          <p:cNvPicPr preferRelativeResize="0"/>
          <p:nvPr/>
        </p:nvPicPr>
        <p:blipFill rotWithShape="1">
          <a:blip r:embed="rId3">
            <a:alphaModFix/>
          </a:blip>
          <a:srcRect b="0" l="0" r="0" t="0"/>
          <a:stretch/>
        </p:blipFill>
        <p:spPr>
          <a:xfrm>
            <a:off x="7441500" y="1857375"/>
            <a:ext cx="1295400" cy="1428750"/>
          </a:xfrm>
          <a:prstGeom prst="rect">
            <a:avLst/>
          </a:prstGeom>
          <a:noFill/>
          <a:ln>
            <a:noFill/>
          </a:ln>
        </p:spPr>
      </p:pic>
      <p:pic>
        <p:nvPicPr>
          <p:cNvPr id="125" name="Google Shape;125;p17"/>
          <p:cNvPicPr preferRelativeResize="0"/>
          <p:nvPr/>
        </p:nvPicPr>
        <p:blipFill rotWithShape="1">
          <a:blip r:embed="rId4">
            <a:alphaModFix/>
          </a:blip>
          <a:srcRect b="0" l="0" r="0" t="0"/>
          <a:stretch/>
        </p:blipFill>
        <p:spPr>
          <a:xfrm>
            <a:off x="6949599" y="3481725"/>
            <a:ext cx="2115875" cy="111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7650" y="6251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Project Plan</a:t>
            </a:r>
            <a:endParaRPr>
              <a:solidFill>
                <a:srgbClr val="FF9900"/>
              </a:solidFill>
            </a:endParaRPr>
          </a:p>
        </p:txBody>
      </p:sp>
      <p:sp>
        <p:nvSpPr>
          <p:cNvPr id="131" name="Google Shape;131;p18"/>
          <p:cNvSpPr txBox="1"/>
          <p:nvPr>
            <p:ph idx="1" type="body"/>
          </p:nvPr>
        </p:nvSpPr>
        <p:spPr>
          <a:xfrm>
            <a:off x="729450" y="1452025"/>
            <a:ext cx="5555400" cy="35397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310"/>
              <a:t>The spiral model is mainly used for IEMO. An adapted Agile development methodology works well for most healthcare solution projects because it enables the product team to more accurately capture the elements and features that matter most to end users (whether it medical clinic staff or patients) and prioritize the delivery  of those features.</a:t>
            </a:r>
            <a:endParaRPr sz="1310"/>
          </a:p>
          <a:p>
            <a:pPr indent="0" lvl="0" marL="0" rtl="0" algn="just">
              <a:lnSpc>
                <a:spcPct val="95000"/>
              </a:lnSpc>
              <a:spcBef>
                <a:spcPts val="1200"/>
              </a:spcBef>
              <a:spcAft>
                <a:spcPts val="0"/>
              </a:spcAft>
              <a:buSzPts val="770"/>
              <a:buNone/>
            </a:pPr>
            <a:r>
              <a:rPr lang="en" sz="1310"/>
              <a:t>The concept of agile project management has gone on to spark several specific sub frameworks and methodologies such as lean, Kanban and scrum. Because agile project management methodologies have some principles : It’s quick, It’s open to  data-driven change.</a:t>
            </a:r>
            <a:endParaRPr sz="1310"/>
          </a:p>
          <a:p>
            <a:pPr indent="0" lvl="0" marL="0" rtl="0" algn="just">
              <a:lnSpc>
                <a:spcPct val="95000"/>
              </a:lnSpc>
              <a:spcBef>
                <a:spcPts val="1200"/>
              </a:spcBef>
              <a:spcAft>
                <a:spcPts val="0"/>
              </a:spcAft>
              <a:buSzPts val="770"/>
              <a:buNone/>
            </a:pPr>
            <a:r>
              <a:rPr lang="en" sz="1310"/>
              <a:t>As such, agile project methods, all of the work to be done is added to a backlog that teams can prioritizing the backlog so teams know  what to focus on first.</a:t>
            </a:r>
            <a:endParaRPr sz="1310"/>
          </a:p>
          <a:p>
            <a:pPr indent="0" lvl="0" marL="0" rtl="0" algn="just">
              <a:lnSpc>
                <a:spcPct val="95000"/>
              </a:lnSpc>
              <a:spcBef>
                <a:spcPts val="1200"/>
              </a:spcBef>
              <a:spcAft>
                <a:spcPts val="1200"/>
              </a:spcAft>
              <a:buSzPts val="770"/>
              <a:buNone/>
            </a:pPr>
            <a:r>
              <a:t/>
            </a:r>
            <a:endParaRPr sz="1310"/>
          </a:p>
        </p:txBody>
      </p:sp>
      <p:pic>
        <p:nvPicPr>
          <p:cNvPr id="132" name="Google Shape;132;p18"/>
          <p:cNvPicPr preferRelativeResize="0"/>
          <p:nvPr/>
        </p:nvPicPr>
        <p:blipFill rotWithShape="1">
          <a:blip r:embed="rId3">
            <a:alphaModFix/>
          </a:blip>
          <a:srcRect b="0" l="0" r="0" t="0"/>
          <a:stretch/>
        </p:blipFill>
        <p:spPr>
          <a:xfrm>
            <a:off x="6704475" y="1460450"/>
            <a:ext cx="2029350" cy="1555200"/>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a:off x="6631950" y="3395225"/>
            <a:ext cx="2333350" cy="155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686125" y="617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Software and Hardware Requirements</a:t>
            </a:r>
            <a:endParaRPr>
              <a:solidFill>
                <a:srgbClr val="FF9900"/>
              </a:solidFill>
            </a:endParaRPr>
          </a:p>
        </p:txBody>
      </p:sp>
      <p:sp>
        <p:nvSpPr>
          <p:cNvPr id="139" name="Google Shape;139;p19"/>
          <p:cNvSpPr txBox="1"/>
          <p:nvPr>
            <p:ph idx="1" type="body"/>
          </p:nvPr>
        </p:nvSpPr>
        <p:spPr>
          <a:xfrm>
            <a:off x="599425" y="1356475"/>
            <a:ext cx="4276800" cy="3722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325"/>
              <a:t>SOFTWARE REQUIREMENTS:</a:t>
            </a:r>
            <a:endParaRPr b="1" sz="1325"/>
          </a:p>
          <a:p>
            <a:pPr indent="-312737" lvl="0" marL="457200" rtl="0" algn="l">
              <a:lnSpc>
                <a:spcPct val="95000"/>
              </a:lnSpc>
              <a:spcBef>
                <a:spcPts val="1200"/>
              </a:spcBef>
              <a:spcAft>
                <a:spcPts val="0"/>
              </a:spcAft>
              <a:buSzPts val="1325"/>
              <a:buChar char="●"/>
            </a:pPr>
            <a:r>
              <a:rPr lang="en" sz="1325"/>
              <a:t>Operating System: Windows 10</a:t>
            </a:r>
            <a:endParaRPr sz="1325"/>
          </a:p>
          <a:p>
            <a:pPr indent="-312737" lvl="0" marL="457200" rtl="0" algn="l">
              <a:lnSpc>
                <a:spcPct val="95000"/>
              </a:lnSpc>
              <a:spcBef>
                <a:spcPts val="0"/>
              </a:spcBef>
              <a:spcAft>
                <a:spcPts val="0"/>
              </a:spcAft>
              <a:buSzPts val="1325"/>
              <a:buChar char="●"/>
            </a:pPr>
            <a:r>
              <a:rPr lang="en" sz="1325"/>
              <a:t>Technology: Angular, .NETCore</a:t>
            </a:r>
            <a:endParaRPr sz="1325"/>
          </a:p>
          <a:p>
            <a:pPr indent="-312737" lvl="0" marL="457200" rtl="0" algn="l">
              <a:lnSpc>
                <a:spcPct val="95000"/>
              </a:lnSpc>
              <a:spcBef>
                <a:spcPts val="0"/>
              </a:spcBef>
              <a:spcAft>
                <a:spcPts val="0"/>
              </a:spcAft>
              <a:buSzPts val="1325"/>
              <a:buChar char="●"/>
            </a:pPr>
            <a:r>
              <a:rPr lang="en" sz="1325"/>
              <a:t>Database: Postgres</a:t>
            </a:r>
            <a:endParaRPr sz="1325"/>
          </a:p>
          <a:p>
            <a:pPr indent="-312737" lvl="0" marL="457200" rtl="0" algn="l">
              <a:lnSpc>
                <a:spcPct val="95000"/>
              </a:lnSpc>
              <a:spcBef>
                <a:spcPts val="0"/>
              </a:spcBef>
              <a:spcAft>
                <a:spcPts val="0"/>
              </a:spcAft>
              <a:buSzPts val="1325"/>
              <a:buChar char="●"/>
            </a:pPr>
            <a:r>
              <a:rPr lang="en" sz="1325"/>
              <a:t>Web Server: Local</a:t>
            </a:r>
            <a:endParaRPr sz="1325"/>
          </a:p>
          <a:p>
            <a:pPr indent="-312737" lvl="0" marL="457200" rtl="0" algn="l">
              <a:lnSpc>
                <a:spcPct val="95000"/>
              </a:lnSpc>
              <a:spcBef>
                <a:spcPts val="0"/>
              </a:spcBef>
              <a:spcAft>
                <a:spcPts val="0"/>
              </a:spcAft>
              <a:buSzPts val="1325"/>
              <a:buChar char="●"/>
            </a:pPr>
            <a:r>
              <a:rPr lang="en" sz="1325"/>
              <a:t>Browser: Chrome etc.</a:t>
            </a:r>
            <a:endParaRPr sz="1325"/>
          </a:p>
          <a:p>
            <a:pPr indent="-312737" lvl="0" marL="457200" rtl="0" algn="l">
              <a:lnSpc>
                <a:spcPct val="95000"/>
              </a:lnSpc>
              <a:spcBef>
                <a:spcPts val="0"/>
              </a:spcBef>
              <a:spcAft>
                <a:spcPts val="0"/>
              </a:spcAft>
              <a:buSzPts val="1325"/>
              <a:buChar char="●"/>
            </a:pPr>
            <a:r>
              <a:rPr lang="en" sz="1325"/>
              <a:t>Node version: 10.15.3</a:t>
            </a:r>
            <a:endParaRPr sz="1325"/>
          </a:p>
          <a:p>
            <a:pPr indent="-312737" lvl="0" marL="457200" rtl="0" algn="l">
              <a:lnSpc>
                <a:spcPct val="95000"/>
              </a:lnSpc>
              <a:spcBef>
                <a:spcPts val="0"/>
              </a:spcBef>
              <a:spcAft>
                <a:spcPts val="0"/>
              </a:spcAft>
              <a:buSzPts val="1325"/>
              <a:buChar char="●"/>
            </a:pPr>
            <a:r>
              <a:rPr lang="en" sz="1325"/>
              <a:t>Editor: VSCode</a:t>
            </a:r>
            <a:endParaRPr sz="1325"/>
          </a:p>
          <a:p>
            <a:pPr indent="0" lvl="0" marL="0" rtl="0" algn="l">
              <a:lnSpc>
                <a:spcPct val="95000"/>
              </a:lnSpc>
              <a:spcBef>
                <a:spcPts val="1200"/>
              </a:spcBef>
              <a:spcAft>
                <a:spcPts val="0"/>
              </a:spcAft>
              <a:buSzPts val="1300"/>
              <a:buNone/>
            </a:pPr>
            <a:r>
              <a:rPr b="1" lang="en" sz="1325"/>
              <a:t>ASSUMPTIONS AND DEPENDENCIES:</a:t>
            </a:r>
            <a:endParaRPr b="1" sz="1325"/>
          </a:p>
          <a:p>
            <a:pPr indent="-312737" lvl="0" marL="457200" rtl="0" algn="just">
              <a:lnSpc>
                <a:spcPct val="100000"/>
              </a:lnSpc>
              <a:spcBef>
                <a:spcPts val="1200"/>
              </a:spcBef>
              <a:spcAft>
                <a:spcPts val="0"/>
              </a:spcAft>
              <a:buSzPts val="1325"/>
              <a:buChar char="●"/>
            </a:pPr>
            <a:r>
              <a:rPr lang="en" sz="1325"/>
              <a:t>Each User Must Have Valid User ID and Password</a:t>
            </a:r>
            <a:endParaRPr sz="1325"/>
          </a:p>
          <a:p>
            <a:pPr indent="-312737" lvl="0" marL="457200" rtl="0" algn="just">
              <a:lnSpc>
                <a:spcPct val="100000"/>
              </a:lnSpc>
              <a:spcBef>
                <a:spcPts val="0"/>
              </a:spcBef>
              <a:spcAft>
                <a:spcPts val="0"/>
              </a:spcAft>
              <a:buSzPts val="1325"/>
              <a:buChar char="●"/>
            </a:pPr>
            <a:r>
              <a:rPr lang="en" sz="1325"/>
              <a:t>Server must be running for the system to function.</a:t>
            </a:r>
            <a:endParaRPr sz="1325"/>
          </a:p>
          <a:p>
            <a:pPr indent="-312737" lvl="0" marL="457200" rtl="0" algn="just">
              <a:lnSpc>
                <a:spcPct val="100000"/>
              </a:lnSpc>
              <a:spcBef>
                <a:spcPts val="0"/>
              </a:spcBef>
              <a:spcAft>
                <a:spcPts val="0"/>
              </a:spcAft>
              <a:buSzPts val="1325"/>
              <a:buChar char="●"/>
            </a:pPr>
            <a:r>
              <a:rPr lang="en" sz="1325"/>
              <a:t>Users must log in to the system to access any  record.</a:t>
            </a:r>
            <a:endParaRPr sz="1325"/>
          </a:p>
          <a:p>
            <a:pPr indent="-312737" lvl="0" marL="457200" rtl="0" algn="just">
              <a:lnSpc>
                <a:spcPct val="100000"/>
              </a:lnSpc>
              <a:spcBef>
                <a:spcPts val="0"/>
              </a:spcBef>
              <a:spcAft>
                <a:spcPts val="0"/>
              </a:spcAft>
              <a:buSzPts val="1325"/>
              <a:buChar char="●"/>
            </a:pPr>
            <a:r>
              <a:rPr lang="en" sz="1325"/>
              <a:t>Only the administrator can delete the records.</a:t>
            </a:r>
            <a:endParaRPr sz="1325"/>
          </a:p>
          <a:p>
            <a:pPr indent="0" lvl="0" marL="0" rtl="0" algn="l">
              <a:lnSpc>
                <a:spcPct val="95000"/>
              </a:lnSpc>
              <a:spcBef>
                <a:spcPts val="1200"/>
              </a:spcBef>
              <a:spcAft>
                <a:spcPts val="0"/>
              </a:spcAft>
              <a:buSzPts val="275"/>
              <a:buNone/>
            </a:pPr>
            <a:r>
              <a:t/>
            </a:r>
            <a:endParaRPr sz="1325"/>
          </a:p>
          <a:p>
            <a:pPr indent="0" lvl="0" marL="0" rtl="0" algn="l">
              <a:lnSpc>
                <a:spcPct val="95000"/>
              </a:lnSpc>
              <a:spcBef>
                <a:spcPts val="1200"/>
              </a:spcBef>
              <a:spcAft>
                <a:spcPts val="0"/>
              </a:spcAft>
              <a:buSzPts val="275"/>
              <a:buNone/>
            </a:pPr>
            <a:r>
              <a:t/>
            </a:r>
            <a:endParaRPr sz="1325"/>
          </a:p>
          <a:p>
            <a:pPr indent="0" lvl="0" marL="0" rtl="0" algn="l">
              <a:lnSpc>
                <a:spcPct val="95000"/>
              </a:lnSpc>
              <a:spcBef>
                <a:spcPts val="1200"/>
              </a:spcBef>
              <a:spcAft>
                <a:spcPts val="1200"/>
              </a:spcAft>
              <a:buSzPts val="275"/>
              <a:buNone/>
            </a:pPr>
            <a:r>
              <a:t/>
            </a:r>
            <a:endParaRPr sz="1325"/>
          </a:p>
        </p:txBody>
      </p:sp>
      <p:sp>
        <p:nvSpPr>
          <p:cNvPr id="140" name="Google Shape;140;p19"/>
          <p:cNvSpPr txBox="1"/>
          <p:nvPr/>
        </p:nvSpPr>
        <p:spPr>
          <a:xfrm>
            <a:off x="5287975" y="1437575"/>
            <a:ext cx="3677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HARDWARE REQUIREMENTS:</a:t>
            </a:r>
            <a:endParaRPr b="1"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Processor : Intel(R) Core(TM) i5-9500 CPU</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 3.00GHz 3.00 GHz</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Computer Displays and Display Resolution,</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Multiple	Users	and	Network	Operation,</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Patient ID Card Scanning, Label Printers,</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Computers</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RAM: 8GB (Preferable)</a:t>
            </a:r>
            <a:endParaRPr b="0" i="0" sz="1300" u="none" cap="none" strike="noStrike">
              <a:solidFill>
                <a:schemeClr val="accent1"/>
              </a:solidFill>
              <a:latin typeface="Lato"/>
              <a:ea typeface="Lato"/>
              <a:cs typeface="Lato"/>
              <a:sym typeface="Lato"/>
            </a:endParaRPr>
          </a:p>
          <a:p>
            <a:pPr indent="-311150" lvl="0" marL="457200" marR="0" rtl="0" algn="just">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Hard Disk: 256 GB</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7650" y="5529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Functional Requirements</a:t>
            </a:r>
            <a:endParaRPr>
              <a:solidFill>
                <a:srgbClr val="FF9900"/>
              </a:solidFill>
            </a:endParaRPr>
          </a:p>
        </p:txBody>
      </p:sp>
      <p:sp>
        <p:nvSpPr>
          <p:cNvPr id="146" name="Google Shape;146;p20"/>
          <p:cNvSpPr txBox="1"/>
          <p:nvPr>
            <p:ph idx="1" type="body"/>
          </p:nvPr>
        </p:nvSpPr>
        <p:spPr>
          <a:xfrm>
            <a:off x="729450" y="1524275"/>
            <a:ext cx="5367600" cy="3409800"/>
          </a:xfrm>
          <a:prstGeom prst="rect">
            <a:avLst/>
          </a:prstGeom>
          <a:noFill/>
          <a:ln>
            <a:noFill/>
          </a:ln>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88"/>
              <a:buNone/>
            </a:pPr>
            <a:r>
              <a:rPr b="1" lang="en"/>
              <a:t>Registration Process</a:t>
            </a:r>
            <a:endParaRPr b="1"/>
          </a:p>
          <a:p>
            <a:pPr indent="-311150" lvl="0" marL="457200" rtl="0" algn="just">
              <a:lnSpc>
                <a:spcPct val="95000"/>
              </a:lnSpc>
              <a:spcBef>
                <a:spcPts val="1200"/>
              </a:spcBef>
              <a:spcAft>
                <a:spcPts val="0"/>
              </a:spcAft>
              <a:buSzPts val="1300"/>
              <a:buChar char="●"/>
            </a:pPr>
            <a:r>
              <a:rPr lang="en"/>
              <a:t>Adding Patients: The Medical Billing and Electronic Health record management system enables the staff in the front  desk to include new patients to the system</a:t>
            </a:r>
            <a:endParaRPr/>
          </a:p>
          <a:p>
            <a:pPr indent="-311150" lvl="0" marL="457200" rtl="0" algn="just">
              <a:lnSpc>
                <a:spcPct val="95000"/>
              </a:lnSpc>
              <a:spcBef>
                <a:spcPts val="0"/>
              </a:spcBef>
              <a:spcAft>
                <a:spcPts val="0"/>
              </a:spcAft>
              <a:buSzPts val="1300"/>
              <a:buChar char="●"/>
            </a:pPr>
            <a:r>
              <a:rPr lang="en"/>
              <a:t>Assigning an ID to the Patient: The Medical Billing and Electronic Health record management system enables the staff in the front desk to provide a unique ID as known as patient  chart  for  each  patient  and  then  add  them  to  the record sheet of the patient. The patients can utilize the ID  throughout their Appointment Booking time or any time.</a:t>
            </a:r>
            <a:endParaRPr/>
          </a:p>
          <a:p>
            <a:pPr indent="-311150" lvl="0" marL="457200" rtl="0" algn="just">
              <a:lnSpc>
                <a:spcPct val="95000"/>
              </a:lnSpc>
              <a:spcBef>
                <a:spcPts val="0"/>
              </a:spcBef>
              <a:spcAft>
                <a:spcPts val="0"/>
              </a:spcAft>
              <a:buSzPts val="1300"/>
              <a:buChar char="●"/>
            </a:pPr>
            <a:r>
              <a:rPr lang="en"/>
              <a:t>Providing  Employee/Providers:  The  Medical  Billing  and Electronic Health record management system enables the staff in the Employee for a patient to provide a Provider  according to patient Emergency and Provider availability.</a:t>
            </a:r>
            <a:endParaRPr/>
          </a:p>
          <a:p>
            <a:pPr indent="0" lvl="0" marL="0" rtl="0" algn="just">
              <a:lnSpc>
                <a:spcPct val="95000"/>
              </a:lnSpc>
              <a:spcBef>
                <a:spcPts val="1200"/>
              </a:spcBef>
              <a:spcAft>
                <a:spcPts val="1200"/>
              </a:spcAft>
              <a:buSzPts val="688"/>
              <a:buNone/>
            </a:pPr>
            <a:r>
              <a:t/>
            </a:r>
            <a:endParaRPr/>
          </a:p>
        </p:txBody>
      </p:sp>
      <p:pic>
        <p:nvPicPr>
          <p:cNvPr id="147" name="Google Shape;147;p20"/>
          <p:cNvPicPr preferRelativeResize="0"/>
          <p:nvPr/>
        </p:nvPicPr>
        <p:blipFill rotWithShape="1">
          <a:blip r:embed="rId3">
            <a:alphaModFix/>
          </a:blip>
          <a:srcRect b="0" l="0" r="0" t="0"/>
          <a:stretch/>
        </p:blipFill>
        <p:spPr>
          <a:xfrm>
            <a:off x="6300025" y="1919550"/>
            <a:ext cx="2742150" cy="251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87225" y="5818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9900"/>
                </a:solidFill>
              </a:rPr>
              <a:t>Non Functional Requirements</a:t>
            </a:r>
            <a:endParaRPr>
              <a:solidFill>
                <a:srgbClr val="FF9900"/>
              </a:solidFill>
            </a:endParaRPr>
          </a:p>
        </p:txBody>
      </p:sp>
      <p:sp>
        <p:nvSpPr>
          <p:cNvPr id="153" name="Google Shape;153;p21"/>
          <p:cNvSpPr txBox="1"/>
          <p:nvPr>
            <p:ph idx="1" type="body"/>
          </p:nvPr>
        </p:nvSpPr>
        <p:spPr>
          <a:xfrm>
            <a:off x="729450" y="1488150"/>
            <a:ext cx="8177700" cy="3366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100000"/>
              <a:buNone/>
            </a:pPr>
            <a:r>
              <a:rPr lang="en" sz="5200"/>
              <a:t>There are a lot of software requirements specifications included in the non-functional requirements of Medical  Billing and Electronic Health record management system, which contains various process, namely Security,  Performance, Maintainability, and Reliability.</a:t>
            </a:r>
            <a:endParaRPr sz="5200"/>
          </a:p>
          <a:p>
            <a:pPr indent="0" lvl="0" marL="0" rtl="0" algn="just">
              <a:lnSpc>
                <a:spcPct val="115000"/>
              </a:lnSpc>
              <a:spcBef>
                <a:spcPts val="1200"/>
              </a:spcBef>
              <a:spcAft>
                <a:spcPts val="0"/>
              </a:spcAft>
              <a:buSzPct val="100000"/>
              <a:buNone/>
            </a:pPr>
            <a:r>
              <a:rPr b="1" lang="en" sz="5200"/>
              <a:t>Security</a:t>
            </a:r>
            <a:endParaRPr b="1" sz="5200"/>
          </a:p>
          <a:p>
            <a:pPr indent="-311150" lvl="0" marL="457200" rtl="0" algn="just">
              <a:lnSpc>
                <a:spcPct val="115000"/>
              </a:lnSpc>
              <a:spcBef>
                <a:spcPts val="1200"/>
              </a:spcBef>
              <a:spcAft>
                <a:spcPts val="0"/>
              </a:spcAft>
              <a:buSzPct val="100000"/>
              <a:buChar char="●"/>
            </a:pPr>
            <a:r>
              <a:rPr lang="en" sz="5200"/>
              <a:t>Patient Identification: The system requires the patient to see themselves using the phone.</a:t>
            </a:r>
            <a:endParaRPr sz="5200"/>
          </a:p>
          <a:p>
            <a:pPr indent="-311150" lvl="0" marL="457200" rtl="0" algn="just">
              <a:lnSpc>
                <a:spcPct val="115000"/>
              </a:lnSpc>
              <a:spcBef>
                <a:spcPts val="0"/>
              </a:spcBef>
              <a:spcAft>
                <a:spcPts val="0"/>
              </a:spcAft>
              <a:buSzPct val="100000"/>
              <a:buChar char="●"/>
            </a:pPr>
            <a:r>
              <a:rPr lang="en" sz="5200"/>
              <a:t>Login Id: Any users who use the system need to hold a Logon ID and password depending on the  location.</a:t>
            </a:r>
            <a:endParaRPr sz="5200"/>
          </a:p>
          <a:p>
            <a:pPr indent="-311150" lvl="0" marL="457200" rtl="0" algn="just">
              <a:lnSpc>
                <a:spcPct val="115000"/>
              </a:lnSpc>
              <a:spcBef>
                <a:spcPts val="0"/>
              </a:spcBef>
              <a:spcAft>
                <a:spcPts val="0"/>
              </a:spcAft>
              <a:buSzPct val="100000"/>
              <a:buChar char="●"/>
            </a:pPr>
            <a:r>
              <a:rPr lang="en" sz="5200"/>
              <a:t>Modification: Any modification such as adding, deleting, renewing, etc. on the website can be synchronized quickly and done by the site manager only.</a:t>
            </a:r>
            <a:endParaRPr sz="5200"/>
          </a:p>
          <a:p>
            <a:pPr indent="-311150" lvl="0" marL="457200" rtl="0" algn="just">
              <a:lnSpc>
                <a:spcPct val="115000"/>
              </a:lnSpc>
              <a:spcBef>
                <a:spcPts val="0"/>
              </a:spcBef>
              <a:spcAft>
                <a:spcPts val="0"/>
              </a:spcAft>
              <a:buSzPct val="100000"/>
              <a:buChar char="●"/>
            </a:pPr>
            <a:r>
              <a:rPr lang="en" sz="5200"/>
              <a:t>Front Desk Staff Safety Rights: The front desk staff can view any data throughout the Medical Health  Record, add a new patient record as they enter, rather than the safety of a particular screen of every  patient, so the administrator can assign rights to their clinic staff.</a:t>
            </a:r>
            <a:endParaRPr sz="5200"/>
          </a:p>
          <a:p>
            <a:pPr indent="-311150" lvl="0" marL="457200" rtl="0" algn="just">
              <a:lnSpc>
                <a:spcPct val="115000"/>
              </a:lnSpc>
              <a:spcBef>
                <a:spcPts val="0"/>
              </a:spcBef>
              <a:spcAft>
                <a:spcPts val="0"/>
              </a:spcAft>
              <a:buSzPct val="100000"/>
              <a:buChar char="●"/>
            </a:pPr>
            <a:r>
              <a:rPr lang="en" sz="5200"/>
              <a:t>Administrative rights: The administrator may view and modify any information in the Medical Billing and Electronic Health system for records management.</a:t>
            </a:r>
            <a:endParaRPr sz="52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